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3" r:id="rId15"/>
    <p:sldId id="269" r:id="rId16"/>
    <p:sldId id="270" r:id="rId17"/>
    <p:sldId id="271" r:id="rId18"/>
    <p:sldId id="294" r:id="rId19"/>
    <p:sldId id="272" r:id="rId20"/>
    <p:sldId id="273" r:id="rId21"/>
    <p:sldId id="274" r:id="rId22"/>
    <p:sldId id="275" r:id="rId23"/>
    <p:sldId id="276" r:id="rId24"/>
    <p:sldId id="295" r:id="rId25"/>
    <p:sldId id="277" r:id="rId26"/>
    <p:sldId id="278" r:id="rId27"/>
    <p:sldId id="279" r:id="rId28"/>
    <p:sldId id="280" r:id="rId29"/>
    <p:sldId id="296" r:id="rId30"/>
    <p:sldId id="291" r:id="rId31"/>
    <p:sldId id="292" r:id="rId32"/>
    <p:sldId id="281" r:id="rId33"/>
    <p:sldId id="282" r:id="rId34"/>
    <p:sldId id="283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284" r:id="rId43"/>
    <p:sldId id="285" r:id="rId44"/>
    <p:sldId id="286" r:id="rId45"/>
    <p:sldId id="287" r:id="rId46"/>
    <p:sldId id="288" r:id="rId47"/>
    <p:sldId id="289" r:id="rId48"/>
    <p:sldId id="290" r:id="rId4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B0ED-B850-471B-8689-921C1475E508}" type="datetimeFigureOut">
              <a:rPr lang="hu-HU" smtClean="0"/>
              <a:pPr/>
              <a:t>2022.10.17.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CEFA-20A6-412B-B837-B05C41E63F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B0ED-B850-471B-8689-921C1475E508}" type="datetimeFigureOut">
              <a:rPr lang="hu-HU" smtClean="0"/>
              <a:pPr/>
              <a:t>2022.10.17.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CEFA-20A6-412B-B837-B05C41E63F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B0ED-B850-471B-8689-921C1475E508}" type="datetimeFigureOut">
              <a:rPr lang="hu-HU" smtClean="0"/>
              <a:pPr/>
              <a:t>2022.10.17.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CEFA-20A6-412B-B837-B05C41E63F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B0ED-B850-471B-8689-921C1475E508}" type="datetimeFigureOut">
              <a:rPr lang="hu-HU" smtClean="0"/>
              <a:pPr/>
              <a:t>2022.10.17.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CEFA-20A6-412B-B837-B05C41E63F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B0ED-B850-471B-8689-921C1475E508}" type="datetimeFigureOut">
              <a:rPr lang="hu-HU" smtClean="0"/>
              <a:pPr/>
              <a:t>2022.10.17.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CEFA-20A6-412B-B837-B05C41E63F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B0ED-B850-471B-8689-921C1475E508}" type="datetimeFigureOut">
              <a:rPr lang="hu-HU" smtClean="0"/>
              <a:pPr/>
              <a:t>2022.10.17.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CEFA-20A6-412B-B837-B05C41E63F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B0ED-B850-471B-8689-921C1475E508}" type="datetimeFigureOut">
              <a:rPr lang="hu-HU" smtClean="0"/>
              <a:pPr/>
              <a:t>2022.10.17.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CEFA-20A6-412B-B837-B05C41E63F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B0ED-B850-471B-8689-921C1475E508}" type="datetimeFigureOut">
              <a:rPr lang="hu-HU" smtClean="0"/>
              <a:pPr/>
              <a:t>2022.10.17.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CEFA-20A6-412B-B837-B05C41E63F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B0ED-B850-471B-8689-921C1475E508}" type="datetimeFigureOut">
              <a:rPr lang="hu-HU" smtClean="0"/>
              <a:pPr/>
              <a:t>2022.10.17.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CEFA-20A6-412B-B837-B05C41E63F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B0ED-B850-471B-8689-921C1475E508}" type="datetimeFigureOut">
              <a:rPr lang="hu-HU" smtClean="0"/>
              <a:pPr/>
              <a:t>2022.10.17.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CEFA-20A6-412B-B837-B05C41E63F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B0ED-B850-471B-8689-921C1475E508}" type="datetimeFigureOut">
              <a:rPr lang="hu-HU" smtClean="0"/>
              <a:pPr/>
              <a:t>2022.10.17.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CEFA-20A6-412B-B837-B05C41E63F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FB0ED-B850-471B-8689-921C1475E508}" type="datetimeFigureOut">
              <a:rPr lang="hu-HU" smtClean="0"/>
              <a:pPr/>
              <a:t>2022.10.17.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6CEFA-20A6-412B-B837-B05C41E63FB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72400" cy="136815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200" dirty="0" smtClean="0"/>
              <a:t>Kábítószerek és pszichoaktív anyagok</a:t>
            </a:r>
            <a:br>
              <a:rPr lang="hu-HU" sz="3200" dirty="0" smtClean="0"/>
            </a:br>
            <a:endParaRPr lang="hu-HU" sz="3200" dirty="0"/>
          </a:p>
        </p:txBody>
      </p:sp>
      <p:pic>
        <p:nvPicPr>
          <p:cNvPr id="1026" name="Picture 2" descr="C:\Users\Nori\Desktop\kabitoszerfogas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0850" y="2708920"/>
            <a:ext cx="5702300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Kokain </a:t>
            </a:r>
            <a:endParaRPr lang="hu-HU" dirty="0"/>
          </a:p>
        </p:txBody>
      </p:sp>
      <p:pic>
        <p:nvPicPr>
          <p:cNvPr id="4098" name="Picture 2" descr="C:\Users\Nori\Desktop\hq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48681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Felhasználása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Felszippantják az orrba</a:t>
            </a:r>
          </a:p>
          <a:p>
            <a:r>
              <a:rPr lang="hu-HU" dirty="0" smtClean="0"/>
              <a:t>injekciózzák </a:t>
            </a:r>
          </a:p>
          <a:p>
            <a:r>
              <a:rPr lang="hu-HU" dirty="0" smtClean="0"/>
              <a:t>elszívják (crack). </a:t>
            </a:r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Hatásai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dirty="0" smtClean="0"/>
              <a:t> függőség; az agy és más szervek károsodása a szennyező anyagok hatására; </a:t>
            </a:r>
          </a:p>
          <a:p>
            <a:r>
              <a:rPr lang="hu-HU" dirty="0" smtClean="0"/>
              <a:t>a tüdő, a máj és az orr maradandó károsodása;</a:t>
            </a:r>
          </a:p>
          <a:p>
            <a:r>
              <a:rPr lang="hu-HU" dirty="0" smtClean="0"/>
              <a:t> a magzat drogfüggővé válhat a terhesség alatti kábítószer-fogyasztás miatt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Veszélyei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Már csekély mennyiség is okozhat szívműködési zavart, kómát vagy halált. </a:t>
            </a:r>
          </a:p>
          <a:p>
            <a:r>
              <a:rPr lang="hu-HU" dirty="0" smtClean="0"/>
              <a:t>Az eddigi kutatások azt bizonyítják, a kokain használata kiszámíthatatlan következményekkel és/vagy halállal jár.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/>
              <a:t>Kokain fogyasztó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572" y="1600200"/>
            <a:ext cx="3912856" cy="4525963"/>
          </a:xfrm>
        </p:spPr>
      </p:pic>
    </p:spTree>
    <p:extLst>
      <p:ext uri="{BB962C8B-B14F-4D97-AF65-F5344CB8AC3E}">
        <p14:creationId xmlns:p14="http://schemas.microsoft.com/office/powerpoint/2010/main" val="497236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Ópiátok </a:t>
            </a:r>
            <a:endParaRPr lang="hu-HU" dirty="0"/>
          </a:p>
        </p:txBody>
      </p:sp>
      <p:pic>
        <p:nvPicPr>
          <p:cNvPr id="5123" name="Picture 3" descr="C:\Users\Nori\Desktop\3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7578" y="1600200"/>
            <a:ext cx="2988843" cy="4525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Formái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 Heroin ( por )</a:t>
            </a:r>
          </a:p>
          <a:p>
            <a:r>
              <a:rPr lang="hu-HU" dirty="0" smtClean="0"/>
              <a:t>Ópium ( folyadék ) </a:t>
            </a:r>
          </a:p>
          <a:p>
            <a:r>
              <a:rPr lang="hu-HU" dirty="0" smtClean="0"/>
              <a:t>Morfium ( tabletta ) </a:t>
            </a:r>
          </a:p>
          <a:p>
            <a:r>
              <a:rPr lang="hu-HU" dirty="0" smtClean="0"/>
              <a:t>Kodein ( tabletta ) </a:t>
            </a:r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dirty="0" smtClean="0"/>
              <a:t>Hatásaik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dirty="0" smtClean="0"/>
              <a:t> függőség;</a:t>
            </a:r>
          </a:p>
          <a:p>
            <a:r>
              <a:rPr lang="hu-HU" dirty="0" smtClean="0"/>
              <a:t> az agy és egyéb testrészek károsodása a szennyezett anyag injekciózása következtében; </a:t>
            </a:r>
          </a:p>
          <a:p>
            <a:r>
              <a:rPr lang="hu-HU" dirty="0" smtClean="0"/>
              <a:t> felerősíthet más egészségügyi problémát; az AIDS és egyéb fertőzések terjedésének veszélye az injekciós tűn keresztül fokozott. </a:t>
            </a:r>
            <a:endParaRPr lang="hu-H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/>
              <a:t>Ópiumbarlang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259" y="1600200"/>
            <a:ext cx="5849482" cy="4525963"/>
          </a:xfrm>
        </p:spPr>
      </p:pic>
    </p:spTree>
    <p:extLst>
      <p:ext uri="{BB962C8B-B14F-4D97-AF65-F5344CB8AC3E}">
        <p14:creationId xmlns:p14="http://schemas.microsoft.com/office/powerpoint/2010/main" val="2387259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Gombák </a:t>
            </a:r>
            <a:endParaRPr lang="hu-HU" dirty="0"/>
          </a:p>
        </p:txBody>
      </p:sp>
      <p:pic>
        <p:nvPicPr>
          <p:cNvPr id="6146" name="Picture 2" descr="C:\Users\Nori\Desktop\demot-gomb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264695" cy="40324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Kábítószerek fajtái 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/>
              <a:t>Természetes</a:t>
            </a:r>
          </a:p>
          <a:p>
            <a:r>
              <a:rPr lang="hu-HU" dirty="0" smtClean="0"/>
              <a:t>Szintetikus </a:t>
            </a:r>
          </a:p>
          <a:p>
            <a:r>
              <a:rPr lang="hu-HU" dirty="0" smtClean="0"/>
              <a:t>Designer ( dizájner ) </a:t>
            </a:r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Hatásai 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 hallucinációkat okoznak</a:t>
            </a:r>
          </a:p>
          <a:p>
            <a:r>
              <a:rPr lang="hu-HU" dirty="0" smtClean="0"/>
              <a:t> A fogyasztás következménye teljesen kiszámíthatatlan!!!</a:t>
            </a:r>
            <a:endParaRPr lang="hu-H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Szintetikus kábítószerek 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Amfetamin, metamfetamin ( speed ) </a:t>
            </a:r>
          </a:p>
          <a:p>
            <a:r>
              <a:rPr lang="hu-HU" dirty="0" smtClean="0"/>
              <a:t>LSD ( bélyeg )</a:t>
            </a:r>
          </a:p>
          <a:p>
            <a:r>
              <a:rPr lang="hu-HU" dirty="0" smtClean="0"/>
              <a:t>MDMA ( ecstasy )</a:t>
            </a:r>
          </a:p>
          <a:p>
            <a:r>
              <a:rPr lang="hu-HU" dirty="0" smtClean="0"/>
              <a:t>GHB ( Gina )</a:t>
            </a:r>
            <a:endParaRPr lang="hu-H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Amfetamin, metamfetamin </a:t>
            </a:r>
            <a:endParaRPr lang="hu-HU" dirty="0"/>
          </a:p>
        </p:txBody>
      </p:sp>
      <p:pic>
        <p:nvPicPr>
          <p:cNvPr id="7170" name="Picture 2" descr="C:\Users\Nori\Desktop\228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Hatásai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hu-HU" dirty="0"/>
              <a:t>túladagoláskor: keringési zavarok,</a:t>
            </a:r>
            <a:r>
              <a:rPr lang="hu-HU" b="1" dirty="0"/>
              <a:t>kiszáradás, kezelhetetlenül magas vérnyomás, légzési nehézség, kóma, halál</a:t>
            </a:r>
            <a:endParaRPr lang="hu-HU" dirty="0"/>
          </a:p>
          <a:p>
            <a:r>
              <a:rPr lang="hu-HU" b="1" dirty="0"/>
              <a:t>vesekiválasztás csökkenése és lassulása, vesekárosodás</a:t>
            </a:r>
            <a:endParaRPr lang="hu-HU" dirty="0"/>
          </a:p>
          <a:p>
            <a:r>
              <a:rPr lang="hu-HU" b="1" dirty="0"/>
              <a:t>májfunkciók csökkenése, májkárosodás</a:t>
            </a:r>
            <a:endParaRPr lang="hu-HU" dirty="0"/>
          </a:p>
          <a:p>
            <a:r>
              <a:rPr lang="hu-HU" b="1" dirty="0"/>
              <a:t>pánikroham, szorongás, téveszmés tünetek kialakulása</a:t>
            </a:r>
            <a:endParaRPr lang="hu-HU" dirty="0"/>
          </a:p>
          <a:p>
            <a:r>
              <a:rPr lang="hu-HU" b="1" dirty="0"/>
              <a:t>motivációk, érdeklődés elvesztése</a:t>
            </a:r>
            <a:endParaRPr lang="hu-HU" dirty="0"/>
          </a:p>
          <a:p>
            <a:r>
              <a:rPr lang="hu-HU" b="1" dirty="0"/>
              <a:t>ingerlékenység</a:t>
            </a:r>
            <a:endParaRPr lang="hu-HU" dirty="0"/>
          </a:p>
          <a:p>
            <a:r>
              <a:rPr lang="hu-HU" b="1" dirty="0"/>
              <a:t>lelki függőség kialakulása</a:t>
            </a:r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/>
              <a:t>Amfetamin fogyasztó 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943894"/>
            <a:ext cx="5905500" cy="3838575"/>
          </a:xfrm>
        </p:spPr>
      </p:pic>
    </p:spTree>
    <p:extLst>
      <p:ext uri="{BB962C8B-B14F-4D97-AF65-F5344CB8AC3E}">
        <p14:creationId xmlns:p14="http://schemas.microsoft.com/office/powerpoint/2010/main" val="1534416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LSD </a:t>
            </a:r>
            <a:endParaRPr lang="hu-HU" dirty="0"/>
          </a:p>
        </p:txBody>
      </p:sp>
      <p:pic>
        <p:nvPicPr>
          <p:cNvPr id="8194" name="Picture 2" descr="C:\Users\Nori\Desktop\letölté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3" y="1988840"/>
            <a:ext cx="5040560" cy="35283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Hatásai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hu-HU" b="1" dirty="0"/>
              <a:t>lappangó pszichés betegségek felszínre törhetnek: skizofrénia, paranoia, pánikbetegség, halálfélelem</a:t>
            </a:r>
            <a:endParaRPr lang="hu-HU" dirty="0"/>
          </a:p>
          <a:p>
            <a:r>
              <a:rPr lang="hu-HU" b="1" dirty="0"/>
              <a:t>ön- és közveszélyes magatartás léphet fel (ez nem azt jelenti, hogy minden trippes kiugrik az ablakon, mert azt hiszi, hogy tud repülni)</a:t>
            </a:r>
            <a:endParaRPr lang="hu-HU" dirty="0"/>
          </a:p>
          <a:p>
            <a:r>
              <a:rPr lang="hu-HU" b="1" dirty="0"/>
              <a:t>énvesztés és realitásérzék elvesztése</a:t>
            </a:r>
            <a:endParaRPr lang="hu-HU" dirty="0"/>
          </a:p>
          <a:p>
            <a:r>
              <a:rPr lang="hu-HU" b="1" dirty="0"/>
              <a:t>vesekiválasztás csökkenése és lassulása</a:t>
            </a:r>
            <a:endParaRPr lang="hu-HU" dirty="0"/>
          </a:p>
          <a:p>
            <a:r>
              <a:rPr lang="hu-HU" b="1" dirty="0"/>
              <a:t>májfunkciók csökkenése</a:t>
            </a:r>
            <a:endParaRPr lang="hu-HU" dirty="0"/>
          </a:p>
          <a:p>
            <a:r>
              <a:rPr lang="hu-HU" b="1" dirty="0"/>
              <a:t>szorongás, pánik, kellemetlen fenyegető tartalmú hallucinációk</a:t>
            </a:r>
            <a:endParaRPr lang="hu-HU" dirty="0"/>
          </a:p>
          <a:p>
            <a:r>
              <a:rPr lang="hu-HU" b="1" dirty="0"/>
              <a:t>motivációk, érdeklődés elvesztése</a:t>
            </a:r>
            <a:endParaRPr lang="hu-HU" dirty="0"/>
          </a:p>
          <a:p>
            <a:r>
              <a:rPr lang="hu-HU" b="1" dirty="0"/>
              <a:t>lelki függőség kialakulása</a:t>
            </a:r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Ecstasy</a:t>
            </a:r>
            <a:endParaRPr lang="hu-HU" dirty="0"/>
          </a:p>
        </p:txBody>
      </p:sp>
      <p:pic>
        <p:nvPicPr>
          <p:cNvPr id="9218" name="Picture 2" descr="C:\Users\Nori\Desktop\Ecstasy_monogr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646" y="1600200"/>
            <a:ext cx="4632707" cy="4525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Hatásai 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hu-HU" dirty="0"/>
              <a:t>túladagoláskor: keringési zavarok,</a:t>
            </a:r>
            <a:r>
              <a:rPr lang="hu-HU" b="1" dirty="0"/>
              <a:t>kiszáradás, kezelhetetlenül magas vérnyomás, légzési nehézség, kóma, halál</a:t>
            </a:r>
            <a:endParaRPr lang="hu-HU" dirty="0"/>
          </a:p>
          <a:p>
            <a:r>
              <a:rPr lang="hu-HU" b="1" dirty="0"/>
              <a:t>vesekiválasztás csökkenése és lassulása, vesekárosodás</a:t>
            </a:r>
            <a:endParaRPr lang="hu-HU" dirty="0"/>
          </a:p>
          <a:p>
            <a:r>
              <a:rPr lang="hu-HU" b="1" dirty="0"/>
              <a:t>májfunkciók csökkenése, májkárosodás</a:t>
            </a:r>
            <a:endParaRPr lang="hu-HU" dirty="0"/>
          </a:p>
          <a:p>
            <a:r>
              <a:rPr lang="hu-HU" b="1" dirty="0"/>
              <a:t>pánikroham, szorongás, téveszmés tünetek kialakulása</a:t>
            </a:r>
            <a:endParaRPr lang="hu-HU" dirty="0"/>
          </a:p>
          <a:p>
            <a:r>
              <a:rPr lang="hu-HU" b="1" dirty="0"/>
              <a:t>motivációk, érdeklődés elvesztése</a:t>
            </a:r>
            <a:endParaRPr lang="hu-HU" dirty="0"/>
          </a:p>
          <a:p>
            <a:r>
              <a:rPr lang="hu-HU" b="1" dirty="0"/>
              <a:t>ingerlékenység</a:t>
            </a:r>
            <a:endParaRPr lang="hu-HU" dirty="0"/>
          </a:p>
          <a:p>
            <a:r>
              <a:rPr lang="hu-HU" b="1" dirty="0"/>
              <a:t>lelki függőség kialakulása</a:t>
            </a:r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/>
              <a:t>Ecstasy fogyasztó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60848"/>
            <a:ext cx="4896544" cy="3024335"/>
          </a:xfrm>
        </p:spPr>
      </p:pic>
    </p:spTree>
    <p:extLst>
      <p:ext uri="{BB962C8B-B14F-4D97-AF65-F5344CB8AC3E}">
        <p14:creationId xmlns:p14="http://schemas.microsoft.com/office/powerpoint/2010/main" val="703553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Természetes kábítószerek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Marihuana ( fű )</a:t>
            </a:r>
          </a:p>
          <a:p>
            <a:r>
              <a:rPr lang="hu-HU" dirty="0" smtClean="0"/>
              <a:t>Hasis </a:t>
            </a:r>
          </a:p>
          <a:p>
            <a:r>
              <a:rPr lang="hu-HU" dirty="0" smtClean="0"/>
              <a:t>Kokain</a:t>
            </a:r>
          </a:p>
          <a:p>
            <a:r>
              <a:rPr lang="hu-HU" dirty="0" smtClean="0"/>
              <a:t>Gombák </a:t>
            </a:r>
          </a:p>
          <a:p>
            <a:r>
              <a:rPr lang="hu-HU" dirty="0" smtClean="0"/>
              <a:t>Ópiátok </a:t>
            </a:r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GHB ( Gina ) </a:t>
            </a:r>
            <a:endParaRPr lang="hu-HU" dirty="0"/>
          </a:p>
        </p:txBody>
      </p:sp>
      <p:pic>
        <p:nvPicPr>
          <p:cNvPr id="1026" name="Picture 2" descr="C:\Users\Nori\Desktop\letölté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348880"/>
            <a:ext cx="3672408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Hatásai 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Folyékony ecstasy, ismertebb nevén randi drog</a:t>
            </a:r>
          </a:p>
          <a:p>
            <a:r>
              <a:rPr lang="hu-HU" dirty="0" smtClean="0"/>
              <a:t>túladagoláskor: keringési zavarok,</a:t>
            </a:r>
            <a:r>
              <a:rPr lang="hu-HU" b="1" dirty="0" smtClean="0"/>
              <a:t>kiszáradás, kezelhetetlenül magas vérnyomás, légzési nehézség, kóma, halál</a:t>
            </a:r>
            <a:endParaRPr lang="hu-HU" dirty="0" smtClean="0"/>
          </a:p>
          <a:p>
            <a:r>
              <a:rPr lang="hu-HU" b="1" dirty="0" smtClean="0"/>
              <a:t>vesekiválasztás csökkenése és lassulása, vesekárosodás</a:t>
            </a:r>
            <a:endParaRPr lang="hu-HU" dirty="0" smtClean="0"/>
          </a:p>
          <a:p>
            <a:r>
              <a:rPr lang="hu-HU" b="1" dirty="0" smtClean="0"/>
              <a:t>májfunkciók csökkenése, májkárosodás</a:t>
            </a:r>
            <a:endParaRPr lang="hu-HU" dirty="0" smtClean="0"/>
          </a:p>
          <a:p>
            <a:r>
              <a:rPr lang="hu-HU" b="1" dirty="0" smtClean="0"/>
              <a:t>pánikroham, szorongás, téveszmés tünetek kialakulása</a:t>
            </a:r>
            <a:endParaRPr lang="hu-HU" dirty="0" smtClean="0"/>
          </a:p>
          <a:p>
            <a:r>
              <a:rPr lang="hu-HU" b="1" dirty="0" smtClean="0"/>
              <a:t>motivációk, érdeklődés elvesztése</a:t>
            </a:r>
            <a:endParaRPr lang="hu-HU" dirty="0" smtClean="0"/>
          </a:p>
          <a:p>
            <a:r>
              <a:rPr lang="hu-HU" b="1" dirty="0" smtClean="0"/>
              <a:t>ingerlékenység</a:t>
            </a:r>
            <a:endParaRPr lang="hu-HU" dirty="0" smtClean="0"/>
          </a:p>
          <a:p>
            <a:r>
              <a:rPr lang="hu-HU" b="1" dirty="0" smtClean="0"/>
              <a:t>lelki függőség kialakulása</a:t>
            </a:r>
          </a:p>
          <a:p>
            <a:r>
              <a:rPr lang="hu-HU" b="1" dirty="0" smtClean="0"/>
              <a:t>Kóma és halál </a:t>
            </a:r>
          </a:p>
          <a:p>
            <a:r>
              <a:rPr lang="hu-HU" b="1" dirty="0" smtClean="0"/>
              <a:t>Szexuális bűncselekmények áldozatává válás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„Dizájner” drogok  </a:t>
            </a:r>
            <a:endParaRPr lang="hu-HU" dirty="0"/>
          </a:p>
        </p:txBody>
      </p:sp>
      <p:pic>
        <p:nvPicPr>
          <p:cNvPr id="10242" name="Picture 2" descr="C:\Users\Nori\Desktop\csomagol_anya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1237" y="2434431"/>
            <a:ext cx="458152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Megjelenésük 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smtClean="0"/>
              <a:t>Műfüvek, biofüvek</a:t>
            </a:r>
          </a:p>
          <a:p>
            <a:r>
              <a:rPr lang="hu-HU" b="1" dirty="0" smtClean="0"/>
              <a:t>"Fürdősók", „Növényi tápsók”</a:t>
            </a:r>
          </a:p>
          <a:p>
            <a:r>
              <a:rPr lang="hu-HU" b="1" dirty="0" smtClean="0"/>
              <a:t> Porok és tabletták</a:t>
            </a:r>
          </a:p>
          <a:p>
            <a:r>
              <a:rPr lang="hu-HU" b="1" dirty="0" smtClean="0"/>
              <a:t>Füstölők 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Veszélyük 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Ismeretlen hatóanyagok</a:t>
            </a:r>
          </a:p>
          <a:p>
            <a:r>
              <a:rPr lang="hu-HU" dirty="0" smtClean="0"/>
              <a:t>„Ember kísérletek” az utcákon </a:t>
            </a:r>
          </a:p>
          <a:p>
            <a:r>
              <a:rPr lang="hu-HU" dirty="0" smtClean="0"/>
              <a:t>Mérgező anyagok felhasználása </a:t>
            </a:r>
          </a:p>
          <a:p>
            <a:r>
              <a:rPr lang="hu-HU" dirty="0" smtClean="0"/>
              <a:t>Legalitás látszata</a:t>
            </a:r>
            <a:endParaRPr lang="hu-H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/>
              <a:t>„Legális” oldal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57362"/>
            <a:ext cx="8229600" cy="2611638"/>
          </a:xfrm>
        </p:spPr>
      </p:pic>
    </p:spTree>
    <p:extLst>
      <p:ext uri="{BB962C8B-B14F-4D97-AF65-F5344CB8AC3E}">
        <p14:creationId xmlns:p14="http://schemas.microsoft.com/office/powerpoint/2010/main" val="27885024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/>
              <a:t>Hogyan lehet felismerni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/>
              <a:t>18 év alattiak nem rendelhetnek </a:t>
            </a:r>
          </a:p>
          <a:p>
            <a:r>
              <a:rPr lang="hu-HU" dirty="0" smtClean="0"/>
              <a:t>Tilos köznevelési intézmény területére rendelni</a:t>
            </a:r>
          </a:p>
          <a:p>
            <a:r>
              <a:rPr lang="hu-HU" dirty="0" smtClean="0"/>
              <a:t>Csak postázási címet kérnek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37531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/>
              <a:t>Büntetések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/>
              <a:t>Kábítószer birtoklás: 2 évig terjedő szabadság vesztés (mennyiségtől függően felső határ 15 év)</a:t>
            </a:r>
          </a:p>
          <a:p>
            <a:r>
              <a:rPr lang="hu-HU" dirty="0" smtClean="0"/>
              <a:t>Kábítószer kereskedelem: 2 évtől 8 évig terjedő szabadság vesztés ( mennyiségtől függően akár életfogytiglan) </a:t>
            </a:r>
          </a:p>
          <a:p>
            <a:pPr marL="0" indent="0">
              <a:buNone/>
            </a:pPr>
            <a:r>
              <a:rPr lang="hu-HU" dirty="0" smtClean="0"/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57524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/>
              <a:t>Új pszichoaktív anyagok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/>
              <a:t>Fogyasztása szabálysértés: pénzbírság 100.000 Ft-ig</a:t>
            </a:r>
          </a:p>
          <a:p>
            <a:r>
              <a:rPr lang="hu-HU" dirty="0" smtClean="0"/>
              <a:t>Árusítása bűntett: 2 évtől 8 évig terjedő szabadságvesztés (mennyiség és minősítő körülmények alapján)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5971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/>
              <a:t>Hatások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43856"/>
            <a:ext cx="7620000" cy="4438650"/>
          </a:xfrm>
        </p:spPr>
      </p:pic>
    </p:spTree>
    <p:extLst>
      <p:ext uri="{BB962C8B-B14F-4D97-AF65-F5344CB8AC3E}">
        <p14:creationId xmlns:p14="http://schemas.microsoft.com/office/powerpoint/2010/main" val="1166381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Marihuana</a:t>
            </a:r>
            <a:endParaRPr lang="hu-HU" dirty="0"/>
          </a:p>
        </p:txBody>
      </p:sp>
      <p:pic>
        <p:nvPicPr>
          <p:cNvPr id="2050" name="Picture 2" descr="C:\Users\Nori\Desktop\marihuana_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/>
              <a:t>Hatások 2. 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25" y="1701006"/>
            <a:ext cx="4324350" cy="4324350"/>
          </a:xfrm>
        </p:spPr>
      </p:pic>
    </p:spTree>
    <p:extLst>
      <p:ext uri="{BB962C8B-B14F-4D97-AF65-F5344CB8AC3E}">
        <p14:creationId xmlns:p14="http://schemas.microsoft.com/office/powerpoint/2010/main" val="3565208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/>
              <a:t>Hatások 3. 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57" y="1600200"/>
            <a:ext cx="6472885" cy="4525963"/>
          </a:xfrm>
        </p:spPr>
      </p:pic>
    </p:spTree>
    <p:extLst>
      <p:ext uri="{BB962C8B-B14F-4D97-AF65-F5344CB8AC3E}">
        <p14:creationId xmlns:p14="http://schemas.microsoft.com/office/powerpoint/2010/main" val="25458341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Kapcsolódó bűncselekmények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dirty="0" smtClean="0"/>
              <a:t>Lopás: 2-10 év</a:t>
            </a:r>
          </a:p>
          <a:p>
            <a:r>
              <a:rPr lang="hu-HU" dirty="0" smtClean="0"/>
              <a:t>Rablás: 2-15 év</a:t>
            </a:r>
          </a:p>
          <a:p>
            <a:r>
              <a:rPr lang="hu-HU" dirty="0" smtClean="0"/>
              <a:t>Kifosztás: 1-10 év</a:t>
            </a:r>
          </a:p>
          <a:p>
            <a:r>
              <a:rPr lang="hu-HU" dirty="0" smtClean="0"/>
              <a:t>Zsarolás: 1-8 év</a:t>
            </a:r>
          </a:p>
          <a:p>
            <a:r>
              <a:rPr lang="hu-HU" dirty="0" smtClean="0"/>
              <a:t>Garázdaság: 2-3 év</a:t>
            </a:r>
          </a:p>
          <a:p>
            <a:r>
              <a:rPr lang="hu-HU" dirty="0" smtClean="0"/>
              <a:t>Testi sértés: 2-8 év</a:t>
            </a:r>
          </a:p>
          <a:p>
            <a:r>
              <a:rPr lang="hu-HU" dirty="0" smtClean="0"/>
              <a:t>Emberölés!!!!: 5- életfogytiglan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Árulkodó jelek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Magatartás megváltozása</a:t>
            </a:r>
          </a:p>
          <a:p>
            <a:r>
              <a:rPr lang="hu-HU" dirty="0" smtClean="0"/>
              <a:t>Testsúly vesztés</a:t>
            </a:r>
          </a:p>
          <a:p>
            <a:r>
              <a:rPr lang="hu-HU" dirty="0" smtClean="0"/>
              <a:t>Ingerlékenység</a:t>
            </a:r>
          </a:p>
          <a:p>
            <a:r>
              <a:rPr lang="hu-HU" dirty="0" smtClean="0"/>
              <a:t>Tanulmányi eredmény romlása</a:t>
            </a:r>
          </a:p>
          <a:p>
            <a:r>
              <a:rPr lang="hu-HU" dirty="0" smtClean="0"/>
              <a:t>Baráti kapcsolatok elhanyagolása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Egy kis ízelítő....</a:t>
            </a:r>
            <a:endParaRPr lang="hu-HU" dirty="0"/>
          </a:p>
        </p:txBody>
      </p:sp>
      <p:pic>
        <p:nvPicPr>
          <p:cNvPr id="11266" name="Picture 2" descr="C:\Users\Nori\Desktop\letöltés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48880"/>
            <a:ext cx="5328592" cy="2880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290" name="Picture 2" descr="C:\Users\Nori\Desktop\meth-1024x6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38" y="1600200"/>
            <a:ext cx="708652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3314" name="Picture 2" descr="C:\Users\Nori\Desktop\20110226gyogyulj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40681"/>
            <a:ext cx="7620000" cy="444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4338" name="Picture 2" descr="C:\Users\Nori\Desktop\file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2082006"/>
            <a:ext cx="5524500" cy="3562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hu-HU" dirty="0"/>
          </a:p>
          <a:p>
            <a:endParaRPr lang="hu-HU" dirty="0" smtClean="0"/>
          </a:p>
          <a:p>
            <a:pPr algn="ctr"/>
            <a:endParaRPr lang="hu-HU" sz="4000" dirty="0" smtClean="0"/>
          </a:p>
          <a:p>
            <a:pPr algn="ctr"/>
            <a:r>
              <a:rPr lang="hu-HU" sz="4000" smtClean="0"/>
              <a:t>Köszönöm </a:t>
            </a:r>
            <a:r>
              <a:rPr lang="hu-HU" sz="4000" dirty="0" smtClean="0"/>
              <a:t>a figyelmet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Felhasználása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 a növény kiszárított, apróra zúzott levelei és virágai, amelyek fűtörmelékre vagy dohánytörmelékre hasonlítanak </a:t>
            </a:r>
          </a:p>
          <a:p>
            <a:r>
              <a:rPr lang="hu-HU" dirty="0" smtClean="0"/>
              <a:t>Fűként elszívják cigarettában vagy pipában, önmagában vagy dohánnyal keverve, esetenként ételbe keverve is fogyasztják.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Hatásai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dirty="0" smtClean="0"/>
              <a:t>Testileg: a vérbe kerülve befolyásolja az agyat és az idegrendszert; megnöveli a szívritmust és csökkenti a testhőmérsékletet; csökkenti az étvágyat; megzavarja a reagálási és koordinációs képességet; kiszárítja a torkot és a szájat.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Veszélyei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dirty="0" smtClean="0"/>
              <a:t>Testi hatásai: befolyásolja a női és a férfi hormontermelést - különösen serdülőkorban; mellkasi fájdalmakat okoz a szabálytalan szívritmus következtében; ugyanúgy, mint a cigarettafüst, károsítja a tüdőt; csökkenti a rövidtávú memóriát; csökkenti a motivációt, a koncentrációt és a figyelmet; </a:t>
            </a:r>
          </a:p>
          <a:p>
            <a:r>
              <a:rPr lang="hu-HU" dirty="0" smtClean="0"/>
              <a:t>Függőséget okoz!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Hasis</a:t>
            </a:r>
            <a:endParaRPr lang="hu-HU" dirty="0"/>
          </a:p>
        </p:txBody>
      </p:sp>
      <p:pic>
        <p:nvPicPr>
          <p:cNvPr id="3075" name="Picture 3" descr="C:\Users\Nori\Desktop\has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466" y="1600200"/>
            <a:ext cx="690306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A marihuana egyik megjelenési formája</a:t>
            </a:r>
          </a:p>
          <a:p>
            <a:r>
              <a:rPr lang="hu-HU" dirty="0" smtClean="0"/>
              <a:t>A növény gyantájából nyerik ki</a:t>
            </a:r>
          </a:p>
          <a:p>
            <a:r>
              <a:rPr lang="hu-HU" dirty="0" smtClean="0"/>
              <a:t>Hatása ugyanaz, mint a mariuhana-nak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711</Words>
  <Application>Microsoft Office PowerPoint</Application>
  <PresentationFormat>Diavetítés a képernyőre (4:3 oldalarány)</PresentationFormat>
  <Paragraphs>146</Paragraphs>
  <Slides>48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49" baseType="lpstr">
      <vt:lpstr>Office Theme</vt:lpstr>
      <vt:lpstr>Kábítószerek és pszichoaktív anyagok </vt:lpstr>
      <vt:lpstr>Kábítószerek fajtái </vt:lpstr>
      <vt:lpstr>Természetes kábítószerek</vt:lpstr>
      <vt:lpstr>Marihuana</vt:lpstr>
      <vt:lpstr>Felhasználása</vt:lpstr>
      <vt:lpstr>Hatásai</vt:lpstr>
      <vt:lpstr>Veszélyei</vt:lpstr>
      <vt:lpstr>Hasis</vt:lpstr>
      <vt:lpstr>PowerPoint bemutató</vt:lpstr>
      <vt:lpstr>Kokain </vt:lpstr>
      <vt:lpstr>Felhasználása</vt:lpstr>
      <vt:lpstr>Hatásai</vt:lpstr>
      <vt:lpstr>Veszélyei</vt:lpstr>
      <vt:lpstr>Kokain fogyasztó</vt:lpstr>
      <vt:lpstr>Ópiátok </vt:lpstr>
      <vt:lpstr>Formái</vt:lpstr>
      <vt:lpstr>Hatásaik</vt:lpstr>
      <vt:lpstr>Ópiumbarlang</vt:lpstr>
      <vt:lpstr>Gombák </vt:lpstr>
      <vt:lpstr>Hatásai </vt:lpstr>
      <vt:lpstr>Szintetikus kábítószerek </vt:lpstr>
      <vt:lpstr>Amfetamin, metamfetamin </vt:lpstr>
      <vt:lpstr>Hatásai</vt:lpstr>
      <vt:lpstr>Amfetamin fogyasztó </vt:lpstr>
      <vt:lpstr>LSD </vt:lpstr>
      <vt:lpstr>Hatásai</vt:lpstr>
      <vt:lpstr>Ecstasy</vt:lpstr>
      <vt:lpstr>Hatásai </vt:lpstr>
      <vt:lpstr>Ecstasy fogyasztó</vt:lpstr>
      <vt:lpstr>GHB ( Gina ) </vt:lpstr>
      <vt:lpstr>Hatásai </vt:lpstr>
      <vt:lpstr>„Dizájner” drogok  </vt:lpstr>
      <vt:lpstr>Megjelenésük </vt:lpstr>
      <vt:lpstr>Veszélyük </vt:lpstr>
      <vt:lpstr>„Legális” oldal</vt:lpstr>
      <vt:lpstr>Hogyan lehet felismerni</vt:lpstr>
      <vt:lpstr>Büntetések </vt:lpstr>
      <vt:lpstr>Új pszichoaktív anyagok</vt:lpstr>
      <vt:lpstr>Hatások</vt:lpstr>
      <vt:lpstr>Hatások 2. </vt:lpstr>
      <vt:lpstr>Hatások 3. </vt:lpstr>
      <vt:lpstr>Kapcsolódó bűncselekmények</vt:lpstr>
      <vt:lpstr>Árulkodó jelek</vt:lpstr>
      <vt:lpstr>Egy kis ízelítő....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Kábítószerek és pszichoaktív anyagok</dc:title>
  <dc:creator>Nori</dc:creator>
  <cp:lastModifiedBy>Igazgató</cp:lastModifiedBy>
  <cp:revision>15</cp:revision>
  <dcterms:created xsi:type="dcterms:W3CDTF">2015-01-16T06:41:32Z</dcterms:created>
  <dcterms:modified xsi:type="dcterms:W3CDTF">2022-10-17T09:54:00Z</dcterms:modified>
</cp:coreProperties>
</file>